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58" r:id="rId4"/>
    <p:sldId id="260" r:id="rId5"/>
    <p:sldId id="261" r:id="rId6"/>
    <p:sldId id="262" r:id="rId7"/>
    <p:sldId id="263" r:id="rId8"/>
    <p:sldId id="265" r:id="rId9"/>
    <p:sldId id="264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F5C201"/>
                </a:solidFill>
              </a:rPr>
              <a:pPr/>
              <a:t>02.11.2022</a:t>
            </a:fld>
            <a:endParaRPr lang="ru-RU">
              <a:solidFill>
                <a:srgbClr val="F5C201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>
              <a:solidFill>
                <a:srgbClr val="F5C201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788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F5C201"/>
                </a:solidFill>
              </a:rPr>
              <a:pPr/>
              <a:t>02.11.2022</a:t>
            </a:fld>
            <a:endParaRPr lang="ru-RU">
              <a:solidFill>
                <a:srgbClr val="F5C201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5C201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9773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F5C201"/>
                </a:solidFill>
              </a:rPr>
              <a:pPr/>
              <a:t>02.11.2022</a:t>
            </a:fld>
            <a:endParaRPr lang="ru-RU">
              <a:solidFill>
                <a:srgbClr val="F5C201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5C201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969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F5C201"/>
                </a:solidFill>
              </a:rPr>
              <a:pPr/>
              <a:t>02.11.2022</a:t>
            </a:fld>
            <a:endParaRPr lang="ru-RU">
              <a:solidFill>
                <a:srgbClr val="F5C201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5C201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412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F5C201"/>
                </a:solidFill>
              </a:rPr>
              <a:pPr/>
              <a:t>02.11.2022</a:t>
            </a:fld>
            <a:endParaRPr lang="ru-RU">
              <a:solidFill>
                <a:srgbClr val="F5C201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5C201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976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F5C201"/>
                </a:solidFill>
              </a:rPr>
              <a:pPr/>
              <a:t>02.11.2022</a:t>
            </a:fld>
            <a:endParaRPr lang="ru-RU">
              <a:solidFill>
                <a:srgbClr val="F5C201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5C201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8105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>
                <a:solidFill>
                  <a:srgbClr val="F5C201"/>
                </a:solidFill>
              </a:rPr>
              <a:pPr/>
              <a:t>02.11.2022</a:t>
            </a:fld>
            <a:endParaRPr lang="ru-RU">
              <a:solidFill>
                <a:srgbClr val="F5C201"/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>
              <a:solidFill>
                <a:srgbClr val="F5C20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467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F5C201"/>
                </a:solidFill>
              </a:rPr>
              <a:pPr/>
              <a:t>02.11.2022</a:t>
            </a:fld>
            <a:endParaRPr lang="ru-RU">
              <a:solidFill>
                <a:srgbClr val="F5C201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>
              <a:solidFill>
                <a:srgbClr val="F5C20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299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F5C201"/>
                </a:solidFill>
              </a:rPr>
              <a:pPr/>
              <a:t>02.11.2022</a:t>
            </a:fld>
            <a:endParaRPr lang="ru-RU">
              <a:solidFill>
                <a:srgbClr val="F5C201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5C20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4191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F5C201"/>
                </a:solidFill>
              </a:rPr>
              <a:pPr/>
              <a:t>02.11.2022</a:t>
            </a:fld>
            <a:endParaRPr lang="ru-RU">
              <a:solidFill>
                <a:srgbClr val="F5C201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5C201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84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F5C201"/>
                </a:solidFill>
              </a:rPr>
              <a:pPr/>
              <a:t>02.11.2022</a:t>
            </a:fld>
            <a:endParaRPr lang="ru-RU">
              <a:solidFill>
                <a:srgbClr val="F5C201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5C201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989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F5C201"/>
                </a:solidFill>
              </a:rPr>
              <a:pPr/>
              <a:t>02.11.2022</a:t>
            </a:fld>
            <a:endParaRPr lang="ru-RU">
              <a:solidFill>
                <a:srgbClr val="F5C201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>
              <a:solidFill>
                <a:srgbClr val="F5C201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481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kiro.ru/activities/cnppm/pelican/" TargetMode="External"/><Relationship Id="rId2" Type="http://schemas.openxmlformats.org/officeDocument/2006/relationships/hyperlink" Target="https://pkiro.ru/activities/proekty/regionalnyj-nastavnicheskij-czentr-primorskogo-kraya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ocs.google.com/spreadsheets/d/1atLRNKxyNt-J9MbnfiwAQBaXWlYn4LRN4vwiXKMpob8/edit?usp=sharing" TargetMode="External"/><Relationship Id="rId4" Type="http://schemas.openxmlformats.org/officeDocument/2006/relationships/hyperlink" Target="https://t.me/AsNasPK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0648"/>
            <a:ext cx="8159824" cy="3312368"/>
          </a:xfrm>
        </p:spPr>
        <p:txBody>
          <a:bodyPr>
            <a:normAutofit fontScale="90000"/>
          </a:bodyPr>
          <a:lstStyle/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ru-RU" sz="2200" b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Приморский краевой институт развития образования</a:t>
            </a:r>
            <a:br>
              <a:rPr lang="ru-RU" sz="2200" b="1" dirty="0" smtClean="0">
                <a:solidFill>
                  <a:schemeClr val="tx1"/>
                </a:solidFill>
                <a:latin typeface="Times New Roman"/>
                <a:ea typeface="Times New Roman"/>
              </a:rPr>
            </a:br>
            <a:r>
              <a:rPr lang="ru-RU" sz="2200" b="1" dirty="0">
                <a:solidFill>
                  <a:schemeClr val="tx1"/>
                </a:solidFill>
                <a:latin typeface="Times New Roman"/>
                <a:ea typeface="Times New Roman"/>
              </a:rPr>
              <a:t>Ц</a:t>
            </a:r>
            <a:r>
              <a:rPr lang="ru-RU" sz="2200" b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ентр непрерывного повышения профессионального мастерства </a:t>
            </a:r>
            <a:br>
              <a:rPr lang="ru-RU" sz="2200" b="1" dirty="0" smtClean="0">
                <a:solidFill>
                  <a:schemeClr val="tx1"/>
                </a:solidFill>
                <a:latin typeface="Times New Roman"/>
                <a:ea typeface="Times New Roman"/>
              </a:rPr>
            </a:br>
            <a:r>
              <a:rPr lang="ru-RU" sz="2200" b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Региональный </a:t>
            </a:r>
            <a:r>
              <a:rPr lang="ru-RU" sz="2200" b="1" dirty="0">
                <a:solidFill>
                  <a:schemeClr val="tx1"/>
                </a:solidFill>
                <a:latin typeface="Times New Roman"/>
                <a:ea typeface="Times New Roman"/>
              </a:rPr>
              <a:t>наставнический </a:t>
            </a:r>
            <a:r>
              <a:rPr lang="ru-RU" sz="2200" b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центр</a:t>
            </a:r>
            <a:br>
              <a:rPr lang="ru-RU" sz="2200" b="1" dirty="0" smtClean="0">
                <a:solidFill>
                  <a:schemeClr val="tx1"/>
                </a:solidFill>
                <a:latin typeface="Times New Roman"/>
                <a:ea typeface="Times New Roman"/>
              </a:rPr>
            </a:br>
            <a:r>
              <a:rPr lang="ru-RU" sz="2200" b="1" dirty="0" smtClean="0">
                <a:solidFill>
                  <a:schemeClr val="tx1"/>
                </a:solidFill>
                <a:latin typeface="Times New Roman"/>
                <a:ea typeface="Times New Roman"/>
              </a:rPr>
              <a:t/>
            </a:r>
            <a:br>
              <a:rPr lang="ru-RU" sz="2200" b="1" dirty="0" smtClean="0">
                <a:solidFill>
                  <a:schemeClr val="tx1"/>
                </a:solidFill>
                <a:latin typeface="Times New Roman"/>
                <a:ea typeface="Times New Roman"/>
              </a:rPr>
            </a:br>
            <a:r>
              <a:rPr lang="ru-RU" sz="2200" b="1" dirty="0">
                <a:solidFill>
                  <a:schemeClr val="tx1"/>
                </a:solidFill>
                <a:latin typeface="Times New Roman"/>
                <a:ea typeface="Times New Roman"/>
              </a:rPr>
              <a:t/>
            </a:r>
            <a:br>
              <a:rPr lang="ru-RU" sz="2200" b="1" dirty="0">
                <a:solidFill>
                  <a:schemeClr val="tx1"/>
                </a:solidFill>
                <a:latin typeface="Times New Roman"/>
                <a:ea typeface="Times New Roman"/>
              </a:rPr>
            </a:br>
            <a:r>
              <a:rPr lang="ru-RU" sz="2200" b="1" dirty="0">
                <a:latin typeface="Times New Roman"/>
                <a:ea typeface="Times New Roman"/>
              </a:rPr>
              <a:t/>
            </a:r>
            <a:br>
              <a:rPr lang="ru-RU" sz="2200" b="1" dirty="0">
                <a:latin typeface="Times New Roman"/>
                <a:ea typeface="Times New Roman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программно-методического сопровождения Целевой модели наставничества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95936" y="5589240"/>
            <a:ext cx="4824536" cy="720080"/>
          </a:xfrm>
        </p:spPr>
        <p:txBody>
          <a:bodyPr>
            <a:noAutofit/>
          </a:bodyPr>
          <a:lstStyle/>
          <a:p>
            <a:pPr algn="just"/>
            <a:r>
              <a:rPr lang="ru-RU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Сеничева</a:t>
            </a:r>
            <a:r>
              <a:rPr 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Юлия Алексеевна, гл. эксперт ЦНППМ ПК ИРО, 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yasen65@mail.ru</a:t>
            </a:r>
            <a:r>
              <a:rPr 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89242518521 </a:t>
            </a:r>
            <a:endParaRPr lang="ru-RU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868486"/>
            <a:ext cx="2520280" cy="2712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l="6887" t="13703" r="53427" b="61224"/>
          <a:stretch/>
        </p:blipFill>
        <p:spPr bwMode="auto">
          <a:xfrm>
            <a:off x="6372200" y="4241244"/>
            <a:ext cx="2535665" cy="10081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896955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229600" cy="50405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593808"/>
          </a:xfrm>
        </p:spPr>
        <p:txBody>
          <a:bodyPr>
            <a:normAutofit fontScale="92500" lnSpcReduction="20000"/>
          </a:bodyPr>
          <a:lstStyle/>
          <a:p>
            <a:pPr marL="109728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Программы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(содержание программы должно соответствовать Положение о системе наставничества в ОО)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lv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Пояснительная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записка  с описанием контекста образовательной организации, целей  и задач Программы.</a:t>
            </a:r>
          </a:p>
          <a:p>
            <a:pPr marL="109728" lv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Общие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положения. </a:t>
            </a:r>
          </a:p>
          <a:p>
            <a:pPr marL="109728" lv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деятельности ОО по реализации программы наставничества в ОО</a:t>
            </a:r>
          </a:p>
          <a:p>
            <a:pPr marL="109728" lv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Реализация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 наставничества</a:t>
            </a:r>
          </a:p>
          <a:p>
            <a:pPr marL="109728" lv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Мониторинг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эффективности реализации Программы	</a:t>
            </a:r>
          </a:p>
          <a:p>
            <a:pPr marL="109728" lv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Персонализированные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наставничества (структура)</a:t>
            </a:r>
          </a:p>
          <a:p>
            <a:pPr marL="109728" lv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Приложения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(шаблон наставнической практики)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07412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620688"/>
            <a:ext cx="8784976" cy="341784"/>
          </a:xfrm>
        </p:spPr>
        <p:txBody>
          <a:bodyPr>
            <a:no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программы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наставничества ОО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08720"/>
            <a:ext cx="8928992" cy="5665816"/>
          </a:xfrm>
        </p:spPr>
        <p:txBody>
          <a:bodyPr>
            <a:noAutofit/>
          </a:bodyPr>
          <a:lstStyle/>
          <a:p>
            <a:pPr marL="109728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	оценка качества реализации Программы -  мониторинг процесса реализации программы наставничества, который оценивает сильные и слабые стороны программы  наставничества; возможности программы наставничества и риски ее реализации; процент реализации наставнических проектов, количество готовых к диссеминации наставнических практик; сформированные базы данных, банк персонализированных программ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(другие показатели);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	оценка мотивационно-личностного,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профессионального роста участников, динамики образовательных результатов - мониторинг влияния программы на всех участников, результатом которого является развитие гибких навыков, необходимых для гармоничной личности; уровня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мотивированности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осознанности участников в вопросах саморазвития и профессионального образования; степени включенности обучающихся в образовательные процессы организации; качества адаптации молодого специалиста на месте работы, удовлетворенности педагогов собственной профессиональной деятельностью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34356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программы наставничества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521800"/>
          </a:xfrm>
        </p:spPr>
        <p:txBody>
          <a:bodyPr>
            <a:normAutofit fontScale="77500" lnSpcReduction="20000"/>
          </a:bodyPr>
          <a:lstStyle/>
          <a:p>
            <a:pPr marL="109728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наставнического сопровождения наставляемых осуществляется следующими способами: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(на выбор ОО)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подготовка куратором наставнической деятельности и сторонним экспертом отзывов о результатах работы наставнической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пары/группы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реализации  программы наставничества;</a:t>
            </a:r>
          </a:p>
          <a:p>
            <a:pPr marL="109728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качественные и количественные отчеты о реализации и инициации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проектов, в том числе и сетевых,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сопровождения одаренных, высокомотивированных обучающихся, обучающихся с трудностями  в обучении, 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девиантным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поведением и др.; педагогов с различными дефицитами, молодых педагогов</a:t>
            </a:r>
          </a:p>
          <a:p>
            <a:pPr marL="109728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продукты совместной интеллектуальной деятельности наставников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наставляемых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(индивидуальные карты, визуализированные  траектории, маршруты, программы  и др.);</a:t>
            </a:r>
          </a:p>
          <a:p>
            <a:pPr marL="109728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дневники самонаблюдения наставников;</a:t>
            </a:r>
          </a:p>
          <a:p>
            <a:pPr marL="109728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наличие методического кейса у наставника;</a:t>
            </a:r>
          </a:p>
          <a:p>
            <a:pPr marL="109728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принадлежность к сообществу наставников; </a:t>
            </a:r>
          </a:p>
          <a:p>
            <a:pPr marL="109728" indent="0" algn="just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(другие показатели по выбору ОО)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08421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432048"/>
          </a:xfrm>
        </p:spPr>
        <p:txBody>
          <a:bodyPr>
            <a:normAutofit fontScale="90000"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Результатом успешного мониторинга будет: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80728"/>
            <a:ext cx="8640960" cy="5593808"/>
          </a:xfrm>
        </p:spPr>
        <p:txBody>
          <a:bodyPr>
            <a:normAutofit fontScale="92500" lnSpcReduction="10000"/>
          </a:bodyPr>
          <a:lstStyle/>
          <a:p>
            <a:pPr marL="109728" indent="0" algn="just">
              <a:buNone/>
            </a:pPr>
            <a:r>
              <a:rPr lang="ru-RU" dirty="0" smtClean="0"/>
              <a:t>-  «упаковка</a:t>
            </a:r>
            <a:r>
              <a:rPr lang="ru-RU" dirty="0"/>
              <a:t>» реализуемой </a:t>
            </a:r>
            <a:r>
              <a:rPr lang="ru-RU" dirty="0" smtClean="0"/>
              <a:t>персонализированной </a:t>
            </a:r>
            <a:r>
              <a:rPr lang="ru-RU" dirty="0"/>
              <a:t>программы наставничества в лучшую практику в случае соответствия фактических целевых показателей реализации  дорожной карты и программы наставничества планируемым. Лучшие практики наставничества публикуются на сайте ОО и рекомендуются к распространению на муниципальном  и региональном уровнях;</a:t>
            </a:r>
          </a:p>
          <a:p>
            <a:pPr marL="109728" indent="0" algn="just">
              <a:buNone/>
            </a:pPr>
            <a:r>
              <a:rPr lang="ru-RU" dirty="0"/>
              <a:t>- доработка и внесение изменений в дорожную карту и персонализированную программу  наставничества — в случае отклонения фактических целевых показателей  реализации дорожной карты внедрения Целевой модели наставничества и программы наставничества от планируемых.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93532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820472" cy="360040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Персонализированная программа наставничества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92696"/>
            <a:ext cx="8640960" cy="5881840"/>
          </a:xfrm>
        </p:spPr>
        <p:txBody>
          <a:bodyPr>
            <a:noAutofit/>
          </a:bodyPr>
          <a:lstStyle/>
          <a:p>
            <a:pPr marL="109728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Цели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задачи персонализированной программы должны быть сформулированы с учетом Положения о системе  наставничества в образовательной организации.</a:t>
            </a:r>
          </a:p>
          <a:p>
            <a:pPr marL="109728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Персонализированная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наставничества имеет форму, установленную образовательной организацией. По завершении реализации персонализированной программы, в случае соответствия фактических целевых показателей дорожной карты  планируемым результатам  персонализированной программы наставничества ее следует «упаковать» в  наставническую практику, готовую для диссеминации. </a:t>
            </a:r>
          </a:p>
          <a:p>
            <a:pPr marL="109728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Персонализированные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наставничества  включаются в школьный банк программ и размещаются на сайте ОО. После экспертизы  персонализированные программы должны быть описаны как лучшие практики по форме, утвержденной ОО.</a:t>
            </a:r>
          </a:p>
          <a:p>
            <a:pPr algn="just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персонализированной программы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Наставник: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Наставляемый(-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Сроки реализации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Ролевая модель («учитель-учитель» и т.п.)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реализации (индивидуальная, групповая и т.п.)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План/дорожная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карта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проектный продукт (в случае если программа имеет форму проекта)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 взаимодействия (в случае если программа имеет форму  сетевого проекта)</a:t>
            </a: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1273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наставнической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665816"/>
          </a:xfrm>
        </p:spPr>
        <p:txBody>
          <a:bodyPr>
            <a:normAutofit fontScale="70000" lnSpcReduction="20000"/>
          </a:bodyPr>
          <a:lstStyle/>
          <a:p>
            <a:pPr marL="109728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lv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карта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Ф.И.О. автора опыта, e-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</a:t>
            </a:r>
          </a:p>
          <a:p>
            <a:pPr marL="109728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ОО, в котором работает автор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опыта</a:t>
            </a:r>
          </a:p>
          <a:p>
            <a:pPr marL="109728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Стаж работы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лучшей педагогической практики</a:t>
            </a:r>
          </a:p>
          <a:p>
            <a:pPr marL="109728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109728" lv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практики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Пояснительная записка с описанием цели, результатов практики наставничества, ролевой модели. </a:t>
            </a:r>
          </a:p>
          <a:p>
            <a:pPr marL="109728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содержания (форм, способов, событий) наставнической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lv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Кейс наставника может содержать: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Фото- видеоматериалы, диагностика дефицитов; анкеты; опросники; листы наблюдений; методические рекомендации; пособия; памятки; описание техник, технологий, методик,  направленных  на решение приоритетных задач данной практики. Ссылки на публикации о практики в сети Интернет.</a:t>
            </a:r>
          </a:p>
          <a:p>
            <a:pPr marL="109728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553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8928992" cy="360040"/>
          </a:xfrm>
        </p:spPr>
        <p:txBody>
          <a:bodyPr>
            <a:normAutofit fontScale="90000"/>
          </a:bodyPr>
          <a:lstStyle/>
          <a:p>
            <a:pPr algn="just"/>
            <a:r>
              <a:rPr lang="ru-RU" dirty="0"/>
              <a:t/>
            </a:r>
            <a:br>
              <a:rPr lang="ru-RU" dirty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 </a:t>
            </a:r>
            <a:r>
              <a:rPr lang="ru-RU" sz="1600" dirty="0"/>
              <a:t>	</a:t>
            </a:r>
            <a:br>
              <a:rPr lang="ru-RU" sz="1600" dirty="0"/>
            </a:br>
            <a:endParaRPr lang="ru-RU" sz="1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548680"/>
            <a:ext cx="8784976" cy="6025856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endParaRPr lang="ru-RU" sz="4000" dirty="0" smtClean="0">
              <a:solidFill>
                <a:srgbClr val="D1282E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ru-RU" sz="4000" dirty="0" smtClean="0">
                <a:solidFill>
                  <a:srgbClr val="D1282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Региональный </a:t>
            </a:r>
            <a:r>
              <a:rPr lang="ru-RU" sz="4000" dirty="0" smtClean="0">
                <a:solidFill>
                  <a:srgbClr val="D1282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наставнический центр </a:t>
            </a:r>
            <a:r>
              <a:rPr lang="en-US" sz="1400" dirty="0">
                <a:solidFill>
                  <a:srgbClr val="D1282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2"/>
              </a:rPr>
              <a:t>https://pkiro.ru/activities/proekty/regionalnyj-nastavnicheskij-czentr-primorskogo-kraya</a:t>
            </a:r>
            <a:r>
              <a:rPr lang="en-US" sz="1400" dirty="0" smtClean="0">
                <a:solidFill>
                  <a:srgbClr val="D1282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2"/>
              </a:rPr>
              <a:t>/</a:t>
            </a:r>
            <a:r>
              <a:rPr lang="ru-RU" sz="1400" dirty="0" smtClean="0">
                <a:solidFill>
                  <a:srgbClr val="D1282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</a:p>
          <a:p>
            <a:pPr marL="109728" indent="0">
              <a:buNone/>
            </a:pPr>
            <a:endParaRPr lang="ru-RU" dirty="0" smtClean="0">
              <a:solidFill>
                <a:srgbClr val="0070C0"/>
              </a:solidFill>
            </a:endParaRPr>
          </a:p>
          <a:p>
            <a:pPr marL="109728" indent="0">
              <a:buNone/>
            </a:pPr>
            <a:r>
              <a:rPr lang="ru-RU" sz="4000" dirty="0" smtClean="0">
                <a:solidFill>
                  <a:srgbClr val="0070C0"/>
                </a:solidFill>
              </a:rPr>
              <a:t>Приморский клуб пеликанов </a:t>
            </a:r>
          </a:p>
          <a:p>
            <a:pPr marL="109728" indent="0">
              <a:buNone/>
            </a:pPr>
            <a:r>
              <a:rPr lang="en-US" sz="1600" dirty="0" smtClean="0">
                <a:hlinkClick r:id="rId3"/>
              </a:rPr>
              <a:t>https</a:t>
            </a:r>
            <a:r>
              <a:rPr lang="en-US" sz="1600" dirty="0">
                <a:hlinkClick r:id="rId3"/>
              </a:rPr>
              <a:t>://pkiro.ru/activities/cnppm/pelican</a:t>
            </a:r>
            <a:r>
              <a:rPr lang="en-US" sz="1600" dirty="0" smtClean="0">
                <a:hlinkClick r:id="rId3"/>
              </a:rPr>
              <a:t>/</a:t>
            </a:r>
            <a:r>
              <a:rPr lang="ru-RU" sz="1600" dirty="0" smtClean="0"/>
              <a:t> </a:t>
            </a:r>
          </a:p>
          <a:p>
            <a:pPr marL="109728" indent="0">
              <a:buNone/>
            </a:pPr>
            <a:endParaRPr lang="ru-RU" sz="2400" b="1" dirty="0" smtClean="0">
              <a:solidFill>
                <a:srgbClr val="00B050"/>
              </a:solidFill>
            </a:endParaRPr>
          </a:p>
          <a:p>
            <a:pPr marL="109728" indent="0">
              <a:buNone/>
            </a:pPr>
            <a:r>
              <a:rPr lang="ru-RU" sz="4000" b="1" dirty="0" smtClean="0">
                <a:solidFill>
                  <a:srgbClr val="00B050"/>
                </a:solidFill>
              </a:rPr>
              <a:t>Ассоциация молодых педагогов Приморского края</a:t>
            </a:r>
          </a:p>
          <a:p>
            <a:pPr marL="109728" indent="0">
              <a:buNone/>
            </a:pPr>
            <a:r>
              <a:rPr lang="en-US" sz="1400" dirty="0">
                <a:solidFill>
                  <a:srgbClr val="00B050"/>
                </a:solidFill>
                <a:hlinkClick r:id="rId4"/>
              </a:rPr>
              <a:t>https://</a:t>
            </a:r>
            <a:r>
              <a:rPr lang="en-US" sz="1400" dirty="0" smtClean="0">
                <a:solidFill>
                  <a:srgbClr val="00B050"/>
                </a:solidFill>
                <a:hlinkClick r:id="rId4"/>
              </a:rPr>
              <a:t>t.me/AsNasPK</a:t>
            </a:r>
            <a:r>
              <a:rPr lang="ru-RU" sz="1400" dirty="0" smtClean="0">
                <a:solidFill>
                  <a:srgbClr val="00B050"/>
                </a:solidFill>
              </a:rPr>
              <a:t> </a:t>
            </a:r>
            <a:endParaRPr lang="ru-RU" sz="1400" dirty="0">
              <a:solidFill>
                <a:srgbClr val="00B050"/>
              </a:solidFill>
            </a:endParaRPr>
          </a:p>
          <a:p>
            <a:pPr marL="109728" indent="0">
              <a:buNone/>
            </a:pPr>
            <a:r>
              <a:rPr lang="ru-RU" sz="1400" dirty="0" smtClean="0">
                <a:solidFill>
                  <a:srgbClr val="00B050"/>
                </a:solidFill>
              </a:rPr>
              <a:t> </a:t>
            </a:r>
          </a:p>
          <a:p>
            <a:pPr marL="109728" indent="0">
              <a:buNone/>
            </a:pPr>
            <a:r>
              <a:rPr lang="ru-RU" sz="1400" dirty="0" smtClean="0">
                <a:solidFill>
                  <a:srgbClr val="00B050"/>
                </a:solidFill>
                <a:hlinkClick r:id="rId5"/>
              </a:rPr>
              <a:t> </a:t>
            </a:r>
            <a:r>
              <a:rPr lang="en-US" sz="1400" dirty="0" smtClean="0">
                <a:solidFill>
                  <a:srgbClr val="00B050"/>
                </a:solidFill>
                <a:hlinkClick r:id="rId5"/>
              </a:rPr>
              <a:t>https</a:t>
            </a:r>
            <a:r>
              <a:rPr lang="en-US" sz="1400" dirty="0">
                <a:solidFill>
                  <a:srgbClr val="00B050"/>
                </a:solidFill>
                <a:hlinkClick r:id="rId5"/>
              </a:rPr>
              <a:t>://</a:t>
            </a:r>
            <a:r>
              <a:rPr lang="en-US" sz="1400" dirty="0" smtClean="0">
                <a:solidFill>
                  <a:srgbClr val="00B050"/>
                </a:solidFill>
                <a:hlinkClick r:id="rId5"/>
              </a:rPr>
              <a:t>docs.google.com/spreadsheets/d/1atLRNKxyNt-J9MbnfiwAQBaXWlYn4LRN4vwiXKMpob8/edit?usp=sharing</a:t>
            </a:r>
            <a:r>
              <a:rPr lang="ru-RU" sz="1400" dirty="0" smtClean="0">
                <a:solidFill>
                  <a:srgbClr val="00B050"/>
                </a:solidFill>
              </a:rPr>
              <a:t>  </a:t>
            </a:r>
            <a:r>
              <a:rPr lang="ru-RU" sz="2400" dirty="0" smtClean="0">
                <a:solidFill>
                  <a:srgbClr val="00B050"/>
                </a:solidFill>
              </a:rPr>
              <a:t>Регистрация на </a:t>
            </a:r>
            <a:r>
              <a:rPr lang="ru-RU" sz="2400" dirty="0" err="1" smtClean="0">
                <a:solidFill>
                  <a:srgbClr val="00B050"/>
                </a:solidFill>
              </a:rPr>
              <a:t>вебинар</a:t>
            </a:r>
            <a:endParaRPr lang="ru-RU" sz="2400" dirty="0" smtClean="0">
              <a:solidFill>
                <a:srgbClr val="00B050"/>
              </a:solidFill>
            </a:endParaRPr>
          </a:p>
          <a:p>
            <a:pPr marL="109728" indent="0">
              <a:buNone/>
            </a:pPr>
            <a:endParaRPr lang="ru-RU" sz="1600" dirty="0" smtClean="0"/>
          </a:p>
        </p:txBody>
      </p:sp>
    </p:spTree>
    <p:extLst>
      <p:ext uri="{BB962C8B-B14F-4D97-AF65-F5344CB8AC3E}">
        <p14:creationId xmlns:p14="http://schemas.microsoft.com/office/powerpoint/2010/main" val="113195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784976" cy="504056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муниципальных и региональной систем наставничества</a:t>
            </a:r>
            <a:endParaRPr lang="ru-RU" sz="2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052736"/>
            <a:ext cx="8856984" cy="5521800"/>
          </a:xfrm>
        </p:spPr>
        <p:txBody>
          <a:bodyPr>
            <a:normAutofit/>
          </a:bodyPr>
          <a:lstStyle/>
          <a:p>
            <a:pPr algn="just"/>
            <a:r>
              <a:rPr lang="ru-RU" sz="3600" dirty="0" smtClean="0"/>
              <a:t>Реализация </a:t>
            </a:r>
            <a:r>
              <a:rPr lang="ru-RU" sz="3600" dirty="0" smtClean="0"/>
              <a:t>различных моделей наставничества обучающихся.</a:t>
            </a:r>
          </a:p>
          <a:p>
            <a:pPr algn="just"/>
            <a:r>
              <a:rPr lang="ru-RU" sz="3600" dirty="0" smtClean="0"/>
              <a:t>Формирование  </a:t>
            </a:r>
            <a:r>
              <a:rPr lang="ru-RU" sz="3600" dirty="0" smtClean="0"/>
              <a:t>баз наставников и наставляемых</a:t>
            </a:r>
            <a:r>
              <a:rPr lang="ru-RU" sz="3600" dirty="0"/>
              <a:t>. </a:t>
            </a:r>
            <a:endParaRPr lang="ru-RU" sz="3600" dirty="0" smtClean="0"/>
          </a:p>
          <a:p>
            <a:pPr algn="just"/>
            <a:r>
              <a:rPr lang="ru-RU" sz="3600" dirty="0" smtClean="0"/>
              <a:t>Формирование  </a:t>
            </a:r>
            <a:r>
              <a:rPr lang="ru-RU" sz="3600" dirty="0"/>
              <a:t>и пополнение банка программ наставничества.</a:t>
            </a:r>
          </a:p>
          <a:p>
            <a:pPr algn="just"/>
            <a:r>
              <a:rPr lang="ru-RU" sz="3600" dirty="0" smtClean="0"/>
              <a:t>Формирование </a:t>
            </a:r>
            <a:r>
              <a:rPr lang="ru-RU" sz="3600" dirty="0" smtClean="0"/>
              <a:t>банка лучших наставнических </a:t>
            </a:r>
            <a:r>
              <a:rPr lang="ru-RU" sz="3600" dirty="0" smtClean="0"/>
              <a:t>практик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828009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229600" cy="701824"/>
          </a:xfrm>
        </p:spPr>
        <p:txBody>
          <a:bodyPr/>
          <a:lstStyle/>
          <a:p>
            <a:r>
              <a:rPr lang="ru-RU" dirty="0" smtClean="0"/>
              <a:t>Обязательные документы ОО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61760"/>
          </a:xfrm>
        </p:spPr>
        <p:txBody>
          <a:bodyPr>
            <a:normAutofit fontScale="55000" lnSpcReduction="20000"/>
          </a:bodyPr>
          <a:lstStyle/>
          <a:p>
            <a:endParaRPr lang="ru-RU" sz="3600" dirty="0"/>
          </a:p>
          <a:p>
            <a:pPr algn="just"/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«Об утверждении положения о системе наставничества педагогических работников в образовательной организации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109728" indent="0" algn="just">
              <a:buNone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 приложениями: </a:t>
            </a:r>
            <a:endParaRPr lang="ru-RU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buNone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Положение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системе наставничества педагогических работников в образовательной 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</a:p>
          <a:p>
            <a:pPr marL="109728" indent="0" algn="just">
              <a:buNone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Дорожная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карта (план мероприятий) по реализации Положения о системе наставничества педагогических работников в образовательной 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организации).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Приказ(ы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о закреплении наставнических пар/групп с письменного согласия их участников на возложение на них дополнительных обязанностей, связанных с наставнической деятельностью </a:t>
            </a:r>
          </a:p>
          <a:p>
            <a:pPr algn="just"/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наставничества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8703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066800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Структура  </a:t>
            </a:r>
            <a:r>
              <a:rPr lang="ru-RU" dirty="0"/>
              <a:t>Положения о программе наставничества,  </a:t>
            </a:r>
            <a:endParaRPr lang="ru-RU" dirty="0" smtClean="0"/>
          </a:p>
          <a:p>
            <a:r>
              <a:rPr lang="ru-RU" dirty="0" smtClean="0"/>
              <a:t>Примерное  Положение</a:t>
            </a:r>
          </a:p>
          <a:p>
            <a:r>
              <a:rPr lang="ru-RU" dirty="0" smtClean="0"/>
              <a:t>Примерная  </a:t>
            </a:r>
            <a:r>
              <a:rPr lang="ru-RU" b="1" dirty="0"/>
              <a:t>Программа наставничества в образовательной организации, включающая персонализированные программы наставничества различных форм и моделей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8022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4858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8640960" cy="5161760"/>
          </a:xfrm>
        </p:spPr>
        <p:txBody>
          <a:bodyPr>
            <a:normAutofit fontScale="77500" lnSpcReduction="20000"/>
          </a:bodyPr>
          <a:lstStyle/>
          <a:p>
            <a:pPr lvl="0"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стимулированию и мотивированию наставничества в ОО.</a:t>
            </a:r>
          </a:p>
          <a:p>
            <a:pPr lvl="0" algn="just"/>
            <a:r>
              <a:rPr lang="x-none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Примерное положение о системе наставничества в образовательной организации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/>
            <a:r>
              <a:rPr lang="x-none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Примерная дорожная карта (план мероприятий) по реализации Положения о системе наставничества в образовательной организации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соглашения о сотрудничестве образовательной организации с социальным партнером-наставником.</a:t>
            </a: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Примерная форма базы наставляемых.</a:t>
            </a: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Примерная форма реестра наставников.</a:t>
            </a: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эффективности внедрения Программ наставничества в образовательной организации</a:t>
            </a: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Примерная структура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наставничества в образовательной организации, включающая персонализированные программы наставничества различных форм и моделей.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7780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 нормативный акт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 стимулирующих выплатах педагогическим работникам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268760"/>
            <a:ext cx="8568952" cy="5305776"/>
          </a:xfrm>
        </p:spPr>
        <p:txBody>
          <a:bodyPr>
            <a:normAutofit fontScale="92500" lnSpcReduction="10000"/>
          </a:bodyPr>
          <a:lstStyle/>
          <a:p>
            <a:pPr marL="109728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балл  по следующим показателям: </a:t>
            </a: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и реализация персонализированных программ наставничества.</a:t>
            </a: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формировании и пополнении школьного, муниципального, регионального  банка наставнических практик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балльность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дифференцируется по уровням).</a:t>
            </a: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Трансляция опыта наставничества в  ОО, в муниципалитете, в регионе (семинары,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методическое объединение наставников, конференции, фестивали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наставнических проектах (школьного, муниципального, регионального уровней)</a:t>
            </a: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конкурсном движении муниципального, регионального уровней.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67153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229600" cy="26977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764704"/>
            <a:ext cx="8363272" cy="5809832"/>
          </a:xfrm>
        </p:spPr>
        <p:txBody>
          <a:bodyPr>
            <a:noAutofit/>
          </a:bodyPr>
          <a:lstStyle/>
          <a:p>
            <a:pPr marL="109728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Наставническая деятельность осуществляется на основании настоящего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Положения</a:t>
            </a:r>
            <a:r>
              <a:rPr lang="ru-RU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«Дорожной карты»</a:t>
            </a:r>
            <a:r>
              <a:rPr lang="ru-RU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внедрения Целевой модели и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Программы наставничества О</a:t>
            </a:r>
            <a:r>
              <a:rPr lang="ru-RU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О.</a:t>
            </a:r>
          </a:p>
          <a:p>
            <a:pPr marL="109728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Программа наставничества разрабатывается куратором (с участием наставников) и включает в себя:</a:t>
            </a:r>
          </a:p>
          <a:p>
            <a:pPr marL="109728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реализуемые в ОО формы наставничества («ученик - ученик»; «учитель - учитель»; «студент - ученик», «учитель-ученик», «социальный партнер- ученик») с учетом вариаций ролевых моделей по каждой форме («опытный педагог-молодой педагог», «молодой педагог – опытный педагог/группа»,  «директор ОО - педагог», «молодой педагог-куратор  – группа учащихся»,  «педагог-куратор детских наставнических практик –группа учащихся</a:t>
            </a:r>
            <a:r>
              <a:rPr lang="ru-RU" sz="16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», «</a:t>
            </a:r>
            <a:r>
              <a:rPr lang="ru-RU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учащийся-наставник – группа наставляемых», «социальный партнер – группа учащихся»,  «студент –группа учащихся» и т.п</a:t>
            </a:r>
            <a:r>
              <a:rPr lang="ru-RU" sz="16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.) </a:t>
            </a:r>
            <a:r>
              <a:rPr lang="ru-RU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;</a:t>
            </a:r>
          </a:p>
          <a:p>
            <a:pPr marL="109728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персонализированные программы наставничества, разработанные наставниками для сопровождения наставляемых по каждой форме наставничества с учетом выбранной ролевой модели.</a:t>
            </a:r>
          </a:p>
          <a:p>
            <a:pPr marL="109728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Возможные форматы наставничества с учетом условий и целей наставничества:</a:t>
            </a:r>
          </a:p>
          <a:p>
            <a:pPr marL="109728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600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Виртуальное (дистанционное) наставничество;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109728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600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Краткосрочное или целеполагающее наставничество;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109728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600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Реверсивное наставничество;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109728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600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Ситуационное наставничество;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109728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600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Скоростное наставничество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1826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229600" cy="34178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692696"/>
            <a:ext cx="8784976" cy="5881840"/>
          </a:xfrm>
        </p:spPr>
        <p:txBody>
          <a:bodyPr>
            <a:noAutofit/>
          </a:bodyPr>
          <a:lstStyle/>
          <a:p>
            <a:pPr marL="109728" indent="0" algn="just">
              <a:buNone/>
            </a:pP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наставничества в образовательной организации -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мероприятий с описание целей, задач и формирующих их действий, направленный на организацию взаимоотношений наставника и наставляемого/группы  в конкретных формах для получения ожидаемых результатов.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Программа наставничества в образовательной организации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инвариантной частью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нормативного сопровождения  наставничества,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вариативной частью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которой являются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персонализированные программы наставничества.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09728" indent="0" algn="just">
              <a:buNone/>
            </a:pP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Персонализированная программа наставничества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краткосрочная программа (от 3 месяцев до 1 года), реализуемая в конкретной форме и модели, разработанная конкретным наставником для наставляемого/группы, которая входит в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Программу наставничества в образовательной организации.  Персонализированная программа наставничества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иметь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  проекта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включающего описание формы и модели  наставничества, участников наставнической деятельности, направления наставнической деятельности и перечень мероприятий, нацеленных на устранение выявленных затруднений/проблем наставляемого/группы и достижение ожидаемых результатов.</a:t>
            </a:r>
          </a:p>
          <a:p>
            <a:pPr marL="109728" indent="0" algn="just">
              <a:buNone/>
            </a:pP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Персонализированная программа наставничества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иметь форму, установленную образовательной организации, в том числе после ее реализации включать описанную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наставническую практику.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81726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1057</Words>
  <Application>Microsoft Office PowerPoint</Application>
  <PresentationFormat>Экран (4:3)</PresentationFormat>
  <Paragraphs>113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Городская</vt:lpstr>
      <vt:lpstr>Приморский краевой институт развития образования Центр непрерывного повышения профессионального мастерства  Региональный наставнический центр    Разработка программно-методического сопровождения Целевой модели наставничества </vt:lpstr>
      <vt:lpstr>     </vt:lpstr>
      <vt:lpstr>Задачи муниципальных и региональной систем наставничества</vt:lpstr>
      <vt:lpstr>Обязательные документы ОО</vt:lpstr>
      <vt:lpstr>Методические рекомендации</vt:lpstr>
      <vt:lpstr>Приложения</vt:lpstr>
      <vt:lpstr>локальный нормативный акт «О стимулирующих выплатах педагогическим работникам»</vt:lpstr>
      <vt:lpstr>Презентация PowerPoint</vt:lpstr>
      <vt:lpstr>Презентация PowerPoint</vt:lpstr>
      <vt:lpstr>Презентация PowerPoint</vt:lpstr>
      <vt:lpstr>Мониторинг программы наставничества ОО </vt:lpstr>
      <vt:lpstr>Мониторинг программы наставничества ОО</vt:lpstr>
      <vt:lpstr>Результатом успешного мониторинга будет: </vt:lpstr>
      <vt:lpstr>Персонализированная программа наставничества</vt:lpstr>
      <vt:lpstr>Форма наставнической практики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Разработка программно-методического сопровождения Целевой модели наставничества </dc:title>
  <dc:creator>Юлия А. Сеничева</dc:creator>
  <cp:lastModifiedBy>Юлия А. Сеничева</cp:lastModifiedBy>
  <cp:revision>12</cp:revision>
  <dcterms:created xsi:type="dcterms:W3CDTF">2022-11-01T11:17:40Z</dcterms:created>
  <dcterms:modified xsi:type="dcterms:W3CDTF">2022-11-02T03:34:26Z</dcterms:modified>
</cp:coreProperties>
</file>